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86" r:id="rId7"/>
    <p:sldId id="287" r:id="rId8"/>
    <p:sldId id="258" r:id="rId9"/>
    <p:sldId id="260" r:id="rId10"/>
    <p:sldId id="283" r:id="rId11"/>
    <p:sldId id="284" r:id="rId12"/>
    <p:sldId id="285" r:id="rId13"/>
    <p:sldId id="259" r:id="rId14"/>
    <p:sldId id="289" r:id="rId15"/>
    <p:sldId id="291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CAFAF-F824-4EB5-8CF7-D093AEDE4E19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E0346-7CA3-4746-8CA1-F44C7C4E7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7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E0346-7CA3-4746-8CA1-F44C7C4E7F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9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E0346-7CA3-4746-8CA1-F44C7C4E7F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many strategic</a:t>
            </a:r>
            <a:r>
              <a:rPr lang="en-GB" baseline="0" dirty="0" smtClean="0"/>
              <a:t> plans and Regional Outcome Agreements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E0346-7CA3-4746-8CA1-F44C7C4E7F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19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E0346-7CA3-4746-8CA1-F44C7C4E7F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2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E0346-7CA3-4746-8CA1-F44C7C4E7F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45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E0346-7CA3-4746-8CA1-F44C7C4E7F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1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733256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8224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237312"/>
            <a:ext cx="3455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altLang="en-US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sparqs_Scotland</a:t>
            </a:r>
            <a:r>
              <a:rPr lang="en-GB" altLang="en-US" sz="2000" b="1" baseline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</a:t>
            </a:r>
            <a:r>
              <a:rPr lang="en-GB" altLang="en-US" sz="2000" b="1" baseline="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sparqsCRTcn</a:t>
            </a:r>
            <a:endParaRPr lang="en-GB" altLang="en-US" sz="2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yb9qhjxfxikn/cardiff-met-su-online-course-rep-train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ezi.com/necc3op24l7d/rep-induction-training-2014/?utm_campaign=share&amp;utm_medium=cop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scott@sparqs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n-lt"/>
              </a:rPr>
              <a:t>A  discussion and exploration of the use of online resources, training and information for course reps</a:t>
            </a:r>
            <a:endParaRPr lang="en-GB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GB" sz="2400" dirty="0" smtClean="0">
              <a:latin typeface="+mn-lt"/>
            </a:endParaRPr>
          </a:p>
          <a:p>
            <a:pPr algn="l"/>
            <a:endParaRPr lang="en-GB" sz="2400" dirty="0">
              <a:latin typeface="+mn-lt"/>
            </a:endParaRPr>
          </a:p>
          <a:p>
            <a:pPr algn="l"/>
            <a:r>
              <a:rPr lang="en-GB" sz="2400" dirty="0" smtClean="0">
                <a:latin typeface="+mn-lt"/>
              </a:rPr>
              <a:t>David Scott</a:t>
            </a:r>
          </a:p>
          <a:p>
            <a:pPr algn="l"/>
            <a:r>
              <a:rPr lang="en-GB" sz="2400" dirty="0">
                <a:latin typeface="+mn-lt"/>
              </a:rPr>
              <a:t>s</a:t>
            </a:r>
            <a:r>
              <a:rPr lang="en-GB" sz="2400" dirty="0" smtClean="0">
                <a:latin typeface="+mn-lt"/>
              </a:rPr>
              <a:t>parqs</a:t>
            </a:r>
          </a:p>
          <a:p>
            <a:pPr algn="l"/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+mj-lt"/>
              </a:rPr>
              <a:t>What is out there in the sector</a:t>
            </a:r>
            <a:r>
              <a:rPr lang="en-GB" dirty="0" smtClean="0">
                <a:latin typeface="+mj-lt"/>
              </a:rPr>
              <a:t>?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+mn-lt"/>
              </a:rPr>
              <a:t>I haven’t seen a lot, and nothing which matches the potential of the technology available:</a:t>
            </a:r>
            <a:endParaRPr lang="en-GB" sz="2000" dirty="0" smtClean="0">
              <a:latin typeface="+mn-lt"/>
              <a:hlinkClick r:id="rId3"/>
            </a:endParaRPr>
          </a:p>
          <a:p>
            <a:pPr marL="0" indent="0">
              <a:buNone/>
            </a:pPr>
            <a:endParaRPr lang="en-GB" sz="2000" dirty="0">
              <a:latin typeface="+mn-lt"/>
              <a:hlinkClick r:id="rId3"/>
            </a:endParaRPr>
          </a:p>
          <a:p>
            <a:pPr marL="0" indent="0">
              <a:buNone/>
            </a:pPr>
            <a:r>
              <a:rPr lang="en-GB" sz="2000" dirty="0" smtClean="0">
                <a:latin typeface="+mn-lt"/>
                <a:hlinkClick r:id="rId3"/>
              </a:rPr>
              <a:t>Cardiff Met Online Course Rep Training</a:t>
            </a:r>
            <a:endParaRPr lang="en-GB" sz="2000" dirty="0" smtClean="0">
              <a:latin typeface="+mn-lt"/>
            </a:endParaRPr>
          </a:p>
          <a:p>
            <a:pPr marL="0" indent="0">
              <a:buNone/>
            </a:pPr>
            <a:r>
              <a:rPr lang="en-GB" sz="2000" dirty="0" smtClean="0">
                <a:latin typeface="+mn-lt"/>
                <a:hlinkClick r:id="rId4"/>
              </a:rPr>
              <a:t>Anglia Ruskin University Induction for Course Reps</a:t>
            </a:r>
            <a:endParaRPr lang="en-GB" sz="2000" dirty="0" smtClean="0">
              <a:latin typeface="+mn-lt"/>
            </a:endParaRPr>
          </a:p>
          <a:p>
            <a:pPr marL="0" indent="0">
              <a:buNone/>
            </a:pPr>
            <a:r>
              <a:rPr lang="en-GB" sz="2000" dirty="0" smtClean="0">
                <a:latin typeface="+mn-lt"/>
              </a:rPr>
              <a:t>Web pages which outline roles and responsibilities but very little interaction</a:t>
            </a:r>
          </a:p>
          <a:p>
            <a:pPr marL="0" indent="0">
              <a:buNone/>
            </a:pPr>
            <a:endParaRPr lang="en-GB" sz="2000" dirty="0">
              <a:latin typeface="+mn-lt"/>
            </a:endParaRPr>
          </a:p>
          <a:p>
            <a:pPr marL="0" indent="0">
              <a:buNone/>
            </a:pPr>
            <a:r>
              <a:rPr lang="en-GB" sz="2000" dirty="0" smtClean="0">
                <a:latin typeface="+mn-lt"/>
              </a:rPr>
              <a:t>Wide use of </a:t>
            </a:r>
            <a:r>
              <a:rPr lang="en-GB" sz="2000" dirty="0" err="1" smtClean="0">
                <a:latin typeface="+mn-lt"/>
              </a:rPr>
              <a:t>Powerpoint</a:t>
            </a:r>
            <a:r>
              <a:rPr lang="en-GB" sz="2000" dirty="0" smtClean="0">
                <a:latin typeface="+mn-lt"/>
              </a:rPr>
              <a:t> and Prezi – essentially one way media</a:t>
            </a:r>
          </a:p>
          <a:p>
            <a:pPr marL="0" indent="0">
              <a:buNone/>
            </a:pPr>
            <a:endParaRPr lang="en-GB" sz="2000" dirty="0">
              <a:latin typeface="+mn-lt"/>
            </a:endParaRPr>
          </a:p>
          <a:p>
            <a:pPr marL="0" indent="0">
              <a:buNone/>
            </a:pPr>
            <a:r>
              <a:rPr lang="en-GB" sz="2000" dirty="0" smtClean="0">
                <a:latin typeface="+mn-lt"/>
              </a:rPr>
              <a:t>Generally, agencies such as </a:t>
            </a:r>
            <a:r>
              <a:rPr lang="en-GB" sz="2000" dirty="0" err="1" smtClean="0">
                <a:latin typeface="+mn-lt"/>
              </a:rPr>
              <a:t>Jisc</a:t>
            </a:r>
            <a:r>
              <a:rPr lang="en-GB" sz="2000" dirty="0" smtClean="0">
                <a:latin typeface="+mn-lt"/>
              </a:rPr>
              <a:t>, CDN using webinars more readily.</a:t>
            </a:r>
          </a:p>
          <a:p>
            <a:pPr marL="0" indent="0">
              <a:buNone/>
            </a:pPr>
            <a:endParaRPr lang="en-GB" sz="2000" dirty="0"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18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is sparqs doing?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 smtClean="0">
                <a:latin typeface="+mn-lt"/>
              </a:rPr>
              <a:t>Jisc</a:t>
            </a:r>
            <a:r>
              <a:rPr lang="en-GB" sz="2000" dirty="0" smtClean="0">
                <a:latin typeface="+mn-lt"/>
              </a:rPr>
              <a:t> bids for funding</a:t>
            </a:r>
          </a:p>
          <a:p>
            <a:pPr lvl="1"/>
            <a:r>
              <a:rPr lang="en-GB" sz="2000" dirty="0" smtClean="0">
                <a:latin typeface="+mn-lt"/>
              </a:rPr>
              <a:t>Working with sector colleagues</a:t>
            </a:r>
          </a:p>
          <a:p>
            <a:pPr lvl="1"/>
            <a:r>
              <a:rPr lang="en-GB" sz="2000" dirty="0">
                <a:latin typeface="+mn-lt"/>
              </a:rPr>
              <a:t>Staff development </a:t>
            </a:r>
            <a:r>
              <a:rPr lang="en-GB" sz="2000" dirty="0" smtClean="0">
                <a:latin typeface="+mn-lt"/>
              </a:rPr>
              <a:t>materials/Apprentices</a:t>
            </a:r>
          </a:p>
          <a:p>
            <a:r>
              <a:rPr lang="en-GB" sz="2000" dirty="0" smtClean="0">
                <a:latin typeface="+mn-lt"/>
              </a:rPr>
              <a:t>Moodle – College Development Network</a:t>
            </a:r>
          </a:p>
          <a:p>
            <a:pPr lvl="1"/>
            <a:r>
              <a:rPr lang="en-GB" sz="2000" dirty="0" smtClean="0">
                <a:latin typeface="+mn-lt"/>
              </a:rPr>
              <a:t>Training on platform</a:t>
            </a:r>
          </a:p>
          <a:p>
            <a:pPr lvl="1"/>
            <a:r>
              <a:rPr lang="en-GB" sz="2000" dirty="0" smtClean="0">
                <a:latin typeface="+mn-lt"/>
              </a:rPr>
              <a:t>Development of materials – potentially all training given an online option</a:t>
            </a:r>
          </a:p>
          <a:p>
            <a:r>
              <a:rPr lang="en-GB" sz="2000" dirty="0" smtClean="0">
                <a:latin typeface="+mn-lt"/>
              </a:rPr>
              <a:t>Identification and spreading of good practice</a:t>
            </a:r>
          </a:p>
          <a:p>
            <a:r>
              <a:rPr lang="en-GB" sz="2000" dirty="0" smtClean="0">
                <a:latin typeface="+mn-lt"/>
              </a:rPr>
              <a:t>Central vs Local development – learn from pioneers</a:t>
            </a:r>
          </a:p>
        </p:txBody>
      </p:sp>
    </p:spTree>
    <p:extLst>
      <p:ext uri="{BB962C8B-B14F-4D97-AF65-F5344CB8AC3E}">
        <p14:creationId xmlns:p14="http://schemas.microsoft.com/office/powerpoint/2010/main" val="13715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Current development and what’s next</a:t>
            </a:r>
            <a:endParaRPr lang="en-GB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+mn-lt"/>
              </a:rPr>
              <a:t>Demonstration of Edinburgh University Students’ Association developments in online training  - Tanya </a:t>
            </a:r>
            <a:r>
              <a:rPr lang="en-GB" sz="2000" dirty="0" err="1" smtClean="0">
                <a:latin typeface="+mn-lt"/>
              </a:rPr>
              <a:t>Lubicz-Navrocka</a:t>
            </a:r>
            <a:endParaRPr lang="en-GB" sz="2000" dirty="0" smtClean="0">
              <a:latin typeface="+mn-lt"/>
            </a:endParaRPr>
          </a:p>
          <a:p>
            <a:pPr marL="0" indent="0">
              <a:buNone/>
            </a:pPr>
            <a:endParaRPr lang="en-GB" sz="2000" dirty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How do we see and how do we want online approaches to course rep training to develop?</a:t>
            </a:r>
          </a:p>
          <a:p>
            <a:endParaRPr lang="en-GB" sz="2000" dirty="0">
              <a:latin typeface="+mn-lt"/>
            </a:endParaRPr>
          </a:p>
          <a:p>
            <a:pPr marL="0" indent="0">
              <a:buNone/>
            </a:pPr>
            <a:r>
              <a:rPr lang="en-GB" sz="1800" dirty="0" smtClean="0">
                <a:latin typeface="+mn-lt"/>
              </a:rPr>
              <a:t>David Scott</a:t>
            </a:r>
          </a:p>
          <a:p>
            <a:pPr marL="0" indent="0">
              <a:buNone/>
            </a:pPr>
            <a:r>
              <a:rPr lang="en-GB" sz="1800" dirty="0" smtClean="0">
                <a:latin typeface="+mn-lt"/>
              </a:rPr>
              <a:t>Institutional Support and Development Manager</a:t>
            </a:r>
          </a:p>
          <a:p>
            <a:pPr marL="0" indent="0">
              <a:buNone/>
            </a:pPr>
            <a:r>
              <a:rPr lang="en-GB" sz="1800" dirty="0" smtClean="0">
                <a:latin typeface="+mn-lt"/>
              </a:rPr>
              <a:t>Sparqs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  <a:latin typeface="+mn-lt"/>
                <a:hlinkClick r:id="rId2"/>
              </a:rPr>
              <a:t>david.scott@sparqs.ac.uk</a:t>
            </a:r>
            <a:endParaRPr lang="en-GB" sz="18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GB" sz="1800" dirty="0" smtClean="0">
                <a:latin typeface="+mn-lt"/>
              </a:rPr>
              <a:t>07977980867</a:t>
            </a: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89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Outline of session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“e” landscape – how has it changed?</a:t>
            </a:r>
          </a:p>
          <a:p>
            <a:r>
              <a:rPr lang="en-GB" sz="2400" dirty="0" smtClean="0"/>
              <a:t>Online training for course reps – what are the advantages and are there any disadvantages?</a:t>
            </a:r>
          </a:p>
          <a:p>
            <a:r>
              <a:rPr lang="en-GB" sz="2400" dirty="0" smtClean="0"/>
              <a:t>What is out there in the sector?</a:t>
            </a:r>
          </a:p>
          <a:p>
            <a:r>
              <a:rPr lang="en-GB" sz="2400" dirty="0" smtClean="0"/>
              <a:t>What is sparqs doing in terms of online training development and what would you like to see?</a:t>
            </a:r>
          </a:p>
          <a:p>
            <a:r>
              <a:rPr lang="en-GB" sz="2400" dirty="0" smtClean="0"/>
              <a:t>Edinburgh University Students’ Association developments in online training</a:t>
            </a:r>
          </a:p>
          <a:p>
            <a:r>
              <a:rPr lang="en-GB" sz="2400" dirty="0" smtClean="0"/>
              <a:t>Discussion/questions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0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251521" y="4941168"/>
            <a:ext cx="7920880" cy="9361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The landscape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</a:endParaRPr>
          </a:p>
          <a:p>
            <a:pPr lvl="1"/>
            <a:endParaRPr lang="en-GB" sz="2000" dirty="0" smtClean="0"/>
          </a:p>
          <a:p>
            <a:pPr marL="457200" lvl="1" indent="0">
              <a:buNone/>
            </a:pPr>
            <a:endParaRPr lang="en-GB" sz="2200" dirty="0" smtClean="0">
              <a:latin typeface="+mn-lt"/>
            </a:endParaRPr>
          </a:p>
          <a:p>
            <a:pPr marL="457200" lvl="1" indent="0">
              <a:buNone/>
            </a:pPr>
            <a:endParaRPr lang="en-GB" sz="2200" dirty="0" smtClean="0">
              <a:latin typeface="+mn-lt"/>
            </a:endParaRPr>
          </a:p>
          <a:p>
            <a:pPr marL="457200" lvl="1" indent="0">
              <a:buNone/>
            </a:pPr>
            <a:endParaRPr lang="en-GB" sz="2200" dirty="0" smtClean="0">
              <a:latin typeface="+mn-lt"/>
            </a:endParaRPr>
          </a:p>
          <a:p>
            <a:pPr marL="457200" lvl="1" indent="0">
              <a:buNone/>
            </a:pPr>
            <a:r>
              <a:rPr lang="en-GB" sz="2200" dirty="0" smtClean="0">
                <a:latin typeface="+mn-lt"/>
              </a:rPr>
              <a:t>	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endParaRPr lang="en-GB" sz="2400" dirty="0">
              <a:latin typeface="+mn-lt"/>
            </a:endParaRP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200" b="1" dirty="0" smtClean="0">
                <a:latin typeface="+mn-lt"/>
              </a:rPr>
              <a:t>Internet speeds now provide more functionality and a more interactive learning experience – everyday use of internet tools is ubiquitous.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400050" lvl="1" indent="0">
              <a:buNone/>
            </a:pPr>
            <a:endParaRPr lang="en-GB" sz="2200" b="1" dirty="0" smtClean="0">
              <a:latin typeface="+mn-lt"/>
            </a:endParaRPr>
          </a:p>
          <a:p>
            <a:pPr marL="457200" lvl="1" indent="0">
              <a:buNone/>
            </a:pPr>
            <a:endParaRPr lang="en-GB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10316"/>
              </p:ext>
            </p:extLst>
          </p:nvPr>
        </p:nvGraphicFramePr>
        <p:xfrm>
          <a:off x="5520928" y="4053828"/>
          <a:ext cx="203200" cy="402336"/>
        </p:xfrm>
        <a:graphic>
          <a:graphicData uri="http://schemas.openxmlformats.org/drawingml/2006/table">
            <a:tbl>
              <a:tblPr firstRow="1" firstCol="1" bandRow="1"/>
              <a:tblGrid>
                <a:gridCol w="101600"/>
                <a:gridCol w="10160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5961" y="1511073"/>
            <a:ext cx="472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Calibri" panose="020F0502020204030204" pitchFamily="34" charset="0"/>
              </a:rPr>
              <a:t>Sparqs – founded in 2003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6521" y="1528553"/>
            <a:ext cx="3722712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sparqs established in 2003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1560" y="2658978"/>
            <a:ext cx="4320480" cy="20305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b="1" dirty="0" smtClean="0">
                <a:solidFill>
                  <a:schemeClr val="tx1"/>
                </a:solidFill>
              </a:rPr>
              <a:t>Facebook</a:t>
            </a:r>
            <a:r>
              <a:rPr lang="en-GB" sz="2000" b="1" dirty="0">
                <a:solidFill>
                  <a:schemeClr val="tx1"/>
                </a:solidFill>
              </a:rPr>
              <a:t>		2004</a:t>
            </a:r>
          </a:p>
          <a:p>
            <a:pPr lvl="1"/>
            <a:r>
              <a:rPr lang="en-GB" sz="2000" b="1" dirty="0" smtClean="0">
                <a:solidFill>
                  <a:schemeClr val="tx1"/>
                </a:solidFill>
              </a:rPr>
              <a:t>YouTube</a:t>
            </a:r>
            <a:r>
              <a:rPr lang="en-GB" sz="2000" b="1" dirty="0">
                <a:solidFill>
                  <a:schemeClr val="tx1"/>
                </a:solidFill>
              </a:rPr>
              <a:t>		2005</a:t>
            </a:r>
          </a:p>
          <a:p>
            <a:pPr lvl="1"/>
            <a:r>
              <a:rPr lang="en-GB" sz="2000" b="1" dirty="0">
                <a:solidFill>
                  <a:schemeClr val="tx1"/>
                </a:solidFill>
              </a:rPr>
              <a:t>Twitter		2006</a:t>
            </a:r>
          </a:p>
          <a:p>
            <a:pPr lvl="1"/>
            <a:r>
              <a:rPr lang="en-GB" sz="2000" b="1" dirty="0">
                <a:solidFill>
                  <a:schemeClr val="tx1"/>
                </a:solidFill>
              </a:rPr>
              <a:t>Spotify		2008</a:t>
            </a:r>
          </a:p>
          <a:p>
            <a:pPr lvl="1"/>
            <a:r>
              <a:rPr lang="en-GB" sz="2000" b="1" dirty="0" smtClean="0">
                <a:solidFill>
                  <a:schemeClr val="tx1"/>
                </a:solidFill>
              </a:rPr>
              <a:t>2003 719   millions      11.1%</a:t>
            </a:r>
          </a:p>
          <a:p>
            <a:pPr lvl="1"/>
            <a:r>
              <a:rPr lang="en-GB" sz="2000" b="1" dirty="0" smtClean="0">
                <a:solidFill>
                  <a:schemeClr val="tx1"/>
                </a:solidFill>
              </a:rPr>
              <a:t>2013 2802 millions      39%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Online training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+mn-lt"/>
              </a:rPr>
              <a:t>2013 CIPD Learning and Talent Development Study</a:t>
            </a:r>
          </a:p>
          <a:p>
            <a:pPr lvl="1"/>
            <a:endParaRPr lang="en-GB" sz="2000" dirty="0">
              <a:latin typeface="+mn-lt"/>
            </a:endParaRPr>
          </a:p>
          <a:p>
            <a:pPr lvl="1"/>
            <a:r>
              <a:rPr lang="en-GB" sz="2400" dirty="0" smtClean="0">
                <a:latin typeface="+mn-lt"/>
              </a:rPr>
              <a:t>74% companies using e-learning as a method of training</a:t>
            </a:r>
          </a:p>
          <a:p>
            <a:pPr lvl="1"/>
            <a:r>
              <a:rPr lang="en-GB" sz="2400" dirty="0" smtClean="0">
                <a:latin typeface="+mn-lt"/>
              </a:rPr>
              <a:t>91% think it useful, combined with other methods (blended approach)</a:t>
            </a:r>
          </a:p>
          <a:p>
            <a:pPr lvl="1"/>
            <a:r>
              <a:rPr lang="en-GB" sz="2400" dirty="0" smtClean="0">
                <a:latin typeface="+mn-lt"/>
              </a:rPr>
              <a:t>75% essential for learning</a:t>
            </a:r>
          </a:p>
          <a:p>
            <a:pPr marL="457200" lvl="1" indent="0">
              <a:buNone/>
            </a:pP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r>
              <a:rPr lang="en-GB" sz="2400" b="1" dirty="0" smtClean="0">
                <a:latin typeface="+mn-lt"/>
              </a:rPr>
              <a:t>Are we missing a trick with our approach to course rep training?</a:t>
            </a:r>
            <a:endParaRPr lang="en-GB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8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635080" cy="1354162"/>
          </a:xfrm>
        </p:spPr>
        <p:txBody>
          <a:bodyPr anchor="ctr">
            <a:normAutofit/>
          </a:bodyPr>
          <a:lstStyle/>
          <a:p>
            <a:r>
              <a:rPr lang="en-GB" sz="3200" dirty="0" smtClean="0">
                <a:latin typeface="+mj-lt"/>
              </a:rPr>
              <a:t>Online training of course reps</a:t>
            </a:r>
            <a:endParaRPr lang="en-GB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76464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+mn-lt"/>
              </a:rPr>
              <a:t>What are the advantages of online training?</a:t>
            </a:r>
          </a:p>
          <a:p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Are there disadvantages, and if there are what are they?</a:t>
            </a:r>
          </a:p>
          <a:p>
            <a:pPr marL="0" indent="0">
              <a:buNone/>
            </a:pPr>
            <a:endParaRPr lang="en-GB" sz="2400" dirty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	</a:t>
            </a:r>
            <a:r>
              <a:rPr lang="en-GB" sz="2400" b="1" i="1" dirty="0" smtClean="0">
                <a:latin typeface="+mn-lt"/>
              </a:rPr>
              <a:t>10 minutes in small groups of 5</a:t>
            </a:r>
          </a:p>
          <a:p>
            <a:pPr marL="0" indent="0">
              <a:buNone/>
            </a:pPr>
            <a:endParaRPr lang="en-GB" sz="2400" b="1" i="1" dirty="0">
              <a:latin typeface="+mn-lt"/>
            </a:endParaRPr>
          </a:p>
          <a:p>
            <a:pPr marL="0" indent="0">
              <a:buNone/>
            </a:pPr>
            <a:r>
              <a:rPr lang="en-GB" sz="2400" b="1" i="1" dirty="0" smtClean="0">
                <a:latin typeface="+mn-lt"/>
              </a:rPr>
              <a:t>	Feedback – 3-5 advantages and disadvantages</a:t>
            </a:r>
          </a:p>
          <a:p>
            <a:endParaRPr lang="en-GB" sz="2400" dirty="0" smtClean="0">
              <a:latin typeface="+mn-lt"/>
            </a:endParaRPr>
          </a:p>
          <a:p>
            <a:endParaRPr lang="en-GB" sz="2200" dirty="0" smtClean="0">
              <a:latin typeface="+mn-lt"/>
            </a:endParaRPr>
          </a:p>
          <a:p>
            <a:endParaRPr lang="en-GB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09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Report </a:t>
            </a:r>
            <a:r>
              <a:rPr lang="en-GB" sz="3200" dirty="0" smtClean="0">
                <a:latin typeface="+mj-lt"/>
              </a:rPr>
              <a:t>back session feedback from groups</a:t>
            </a:r>
            <a:endParaRPr lang="en-GB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>
                <a:latin typeface="+mn-lt"/>
              </a:rPr>
              <a:t>Advantages</a:t>
            </a:r>
          </a:p>
          <a:p>
            <a:pPr marL="0" indent="0">
              <a:buNone/>
            </a:pPr>
            <a:endParaRPr lang="en-GB" sz="2400" dirty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1. </a:t>
            </a:r>
            <a:r>
              <a:rPr lang="en-GB" sz="2400" dirty="0" smtClean="0">
                <a:latin typeface="+mn-lt"/>
              </a:rPr>
              <a:t>	Any </a:t>
            </a:r>
            <a:r>
              <a:rPr lang="en-GB" sz="2400" dirty="0" smtClean="0">
                <a:latin typeface="+mn-lt"/>
              </a:rPr>
              <a:t>where any time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2</a:t>
            </a:r>
            <a:r>
              <a:rPr lang="en-GB" sz="2400" dirty="0" smtClean="0">
                <a:latin typeface="+mn-lt"/>
              </a:rPr>
              <a:t>.	More </a:t>
            </a:r>
            <a:r>
              <a:rPr lang="en-GB" sz="2400" dirty="0" smtClean="0">
                <a:latin typeface="+mn-lt"/>
              </a:rPr>
              <a:t>students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3</a:t>
            </a:r>
            <a:r>
              <a:rPr lang="en-GB" sz="2400" dirty="0" smtClean="0">
                <a:latin typeface="+mn-lt"/>
              </a:rPr>
              <a:t>.	Own </a:t>
            </a:r>
            <a:r>
              <a:rPr lang="en-GB" sz="2400" dirty="0" smtClean="0">
                <a:latin typeface="+mn-lt"/>
              </a:rPr>
              <a:t>pace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4</a:t>
            </a:r>
            <a:r>
              <a:rPr lang="en-GB" sz="2400" dirty="0" smtClean="0">
                <a:latin typeface="+mn-lt"/>
              </a:rPr>
              <a:t>.	Standardised</a:t>
            </a: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5</a:t>
            </a:r>
            <a:r>
              <a:rPr lang="en-GB" sz="2400" dirty="0" smtClean="0">
                <a:latin typeface="+mn-lt"/>
              </a:rPr>
              <a:t>.	Less </a:t>
            </a:r>
            <a:r>
              <a:rPr lang="en-GB" sz="2400" dirty="0" smtClean="0">
                <a:latin typeface="+mn-lt"/>
              </a:rPr>
              <a:t>resource intensive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6. </a:t>
            </a:r>
            <a:r>
              <a:rPr lang="en-GB" sz="2400" dirty="0" smtClean="0">
                <a:latin typeface="+mn-lt"/>
              </a:rPr>
              <a:t>	Refresher</a:t>
            </a: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7. </a:t>
            </a:r>
            <a:r>
              <a:rPr lang="en-GB" sz="2400" dirty="0" smtClean="0">
                <a:latin typeface="+mn-lt"/>
              </a:rPr>
              <a:t>	Blended </a:t>
            </a:r>
            <a:r>
              <a:rPr lang="en-GB" sz="2400" dirty="0" smtClean="0">
                <a:latin typeface="+mn-lt"/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1054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Report </a:t>
            </a:r>
            <a:r>
              <a:rPr lang="en-GB" sz="3200" dirty="0" smtClean="0">
                <a:latin typeface="+mj-lt"/>
              </a:rPr>
              <a:t>back session feedback from groups</a:t>
            </a:r>
            <a:endParaRPr lang="en-GB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>
                <a:latin typeface="+mn-lt"/>
              </a:rPr>
              <a:t>Disadvantages</a:t>
            </a:r>
          </a:p>
          <a:p>
            <a:pPr marL="0" indent="0">
              <a:buNone/>
            </a:pPr>
            <a:endParaRPr lang="en-GB" sz="2400" dirty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1. </a:t>
            </a:r>
            <a:r>
              <a:rPr lang="en-GB" sz="2400" dirty="0" smtClean="0">
                <a:latin typeface="+mn-lt"/>
              </a:rPr>
              <a:t>	No </a:t>
            </a:r>
            <a:r>
              <a:rPr lang="en-GB" sz="2400" dirty="0" smtClean="0">
                <a:latin typeface="+mn-lt"/>
              </a:rPr>
              <a:t>sense of community - isolation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2. </a:t>
            </a:r>
            <a:r>
              <a:rPr lang="en-GB" sz="2400" dirty="0" smtClean="0">
                <a:latin typeface="+mn-lt"/>
              </a:rPr>
              <a:t>	Peer </a:t>
            </a:r>
            <a:r>
              <a:rPr lang="en-GB" sz="2400" dirty="0" smtClean="0">
                <a:latin typeface="+mn-lt"/>
              </a:rPr>
              <a:t>learning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3</a:t>
            </a:r>
            <a:r>
              <a:rPr lang="en-GB" sz="2400" dirty="0" smtClean="0">
                <a:latin typeface="+mn-lt"/>
              </a:rPr>
              <a:t>.	Not </a:t>
            </a:r>
            <a:r>
              <a:rPr lang="en-GB" sz="2400" dirty="0" smtClean="0">
                <a:latin typeface="+mn-lt"/>
              </a:rPr>
              <a:t>flexible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4</a:t>
            </a:r>
            <a:r>
              <a:rPr lang="en-GB" sz="2400" dirty="0" smtClean="0">
                <a:latin typeface="+mn-lt"/>
              </a:rPr>
              <a:t>.	Resources </a:t>
            </a:r>
            <a:r>
              <a:rPr lang="en-GB" sz="2400" dirty="0" smtClean="0">
                <a:latin typeface="+mn-lt"/>
              </a:rPr>
              <a:t>– online learning </a:t>
            </a:r>
            <a:r>
              <a:rPr lang="en-GB" sz="2400" dirty="0" smtClean="0">
                <a:latin typeface="+mn-lt"/>
              </a:rPr>
              <a:t>expertise?</a:t>
            </a: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5. </a:t>
            </a:r>
            <a:r>
              <a:rPr lang="en-GB" sz="2400" dirty="0" smtClean="0">
                <a:latin typeface="+mn-lt"/>
              </a:rPr>
              <a:t>	Access </a:t>
            </a:r>
            <a:r>
              <a:rPr lang="en-GB" sz="2400" dirty="0" smtClean="0">
                <a:latin typeface="+mn-lt"/>
              </a:rPr>
              <a:t>to </a:t>
            </a:r>
            <a:r>
              <a:rPr lang="en-GB" sz="2400" dirty="0" smtClean="0">
                <a:latin typeface="+mn-lt"/>
              </a:rPr>
              <a:t>resources?</a:t>
            </a: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6. </a:t>
            </a:r>
            <a:r>
              <a:rPr lang="en-GB" sz="2400" dirty="0" smtClean="0">
                <a:latin typeface="+mn-lt"/>
              </a:rPr>
              <a:t>	Assumed </a:t>
            </a:r>
            <a:r>
              <a:rPr lang="en-GB" sz="2400" dirty="0" smtClean="0">
                <a:latin typeface="+mn-lt"/>
              </a:rPr>
              <a:t>ability and skills</a:t>
            </a:r>
          </a:p>
        </p:txBody>
      </p:sp>
    </p:spTree>
    <p:extLst>
      <p:ext uri="{BB962C8B-B14F-4D97-AF65-F5344CB8AC3E}">
        <p14:creationId xmlns:p14="http://schemas.microsoft.com/office/powerpoint/2010/main" val="21018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Advantages</a:t>
            </a:r>
            <a:endParaRPr lang="en-GB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More flexible</a:t>
            </a:r>
          </a:p>
          <a:p>
            <a:r>
              <a:rPr lang="en-GB" sz="2400" dirty="0" smtClean="0">
                <a:latin typeface="+mn-lt"/>
              </a:rPr>
              <a:t>Mobile</a:t>
            </a:r>
          </a:p>
          <a:p>
            <a:r>
              <a:rPr lang="en-GB" sz="2400" dirty="0" smtClean="0">
                <a:latin typeface="+mn-lt"/>
              </a:rPr>
              <a:t>No travel</a:t>
            </a:r>
          </a:p>
          <a:p>
            <a:r>
              <a:rPr lang="en-GB" sz="2400" dirty="0" smtClean="0">
                <a:latin typeface="+mn-lt"/>
              </a:rPr>
              <a:t>Lower costs (at least in the longer term, after development…)</a:t>
            </a:r>
          </a:p>
          <a:p>
            <a:r>
              <a:rPr lang="en-GB" sz="2400" dirty="0" smtClean="0">
                <a:latin typeface="+mn-lt"/>
              </a:rPr>
              <a:t>Tailored to learner</a:t>
            </a:r>
          </a:p>
          <a:p>
            <a:r>
              <a:rPr lang="en-GB" sz="2400" dirty="0" smtClean="0">
                <a:latin typeface="+mn-lt"/>
              </a:rPr>
              <a:t>Ability to test understanding – quizzes/assessment</a:t>
            </a:r>
          </a:p>
          <a:p>
            <a:r>
              <a:rPr lang="en-GB" sz="2400" dirty="0" smtClean="0">
                <a:latin typeface="+mn-lt"/>
              </a:rPr>
              <a:t>Technological possibilities to enhance interaction (VC, online forums)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56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Disadvantages</a:t>
            </a:r>
            <a:endParaRPr lang="en-GB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latin typeface="+mn-lt"/>
            </a:endParaRPr>
          </a:p>
          <a:p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Lack of control – motivational issues</a:t>
            </a:r>
          </a:p>
          <a:p>
            <a:r>
              <a:rPr lang="en-GB" sz="2400" dirty="0" smtClean="0">
                <a:latin typeface="+mn-lt"/>
              </a:rPr>
              <a:t>Learning approach – activists, pragmatists</a:t>
            </a:r>
          </a:p>
          <a:p>
            <a:r>
              <a:rPr lang="en-GB" sz="2400" dirty="0" smtClean="0">
                <a:latin typeface="+mn-lt"/>
              </a:rPr>
              <a:t>Isolated – human interaction</a:t>
            </a:r>
          </a:p>
          <a:p>
            <a:r>
              <a:rPr lang="en-GB" sz="2400" dirty="0" smtClean="0">
                <a:latin typeface="+mn-lt"/>
              </a:rPr>
              <a:t>Technical issues – compatibility, Flash, internet connections</a:t>
            </a:r>
          </a:p>
          <a:p>
            <a:r>
              <a:rPr lang="en-GB" sz="2400" dirty="0" smtClean="0">
                <a:latin typeface="+mn-lt"/>
              </a:rPr>
              <a:t>IT competency of students and deliverers</a:t>
            </a:r>
          </a:p>
          <a:p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4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017B8B50F3B14692F9C229BA8D711C" ma:contentTypeVersion="0" ma:contentTypeDescription="Create a new document." ma:contentTypeScope="" ma:versionID="dfb26750d24a6eb79b43384172722d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158d9218a424d880790a6f09637e53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5CC56F-532D-4C71-9B01-738AD844B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1BCDC0-EDEA-4D1C-8218-458D6D32FFF1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5723F46-0EDF-42D2-9A00-A9AC31C94B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1316</TotalTime>
  <Words>446</Words>
  <Application>Microsoft Office PowerPoint</Application>
  <PresentationFormat>On-screen Show (4:3)</PresentationFormat>
  <Paragraphs>124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sparqs presentation with twitter only 2014</vt:lpstr>
      <vt:lpstr>A  discussion and exploration of the use of online resources, training and information for course reps</vt:lpstr>
      <vt:lpstr>Outline of session</vt:lpstr>
      <vt:lpstr>The landscape</vt:lpstr>
      <vt:lpstr>Online training</vt:lpstr>
      <vt:lpstr>Online training of course reps</vt:lpstr>
      <vt:lpstr>Report back session feedback from groups</vt:lpstr>
      <vt:lpstr>Report back session feedback from groups</vt:lpstr>
      <vt:lpstr>Advantages</vt:lpstr>
      <vt:lpstr>Disadvantages</vt:lpstr>
      <vt:lpstr>What is out there in the sector?</vt:lpstr>
      <vt:lpstr>What is sparqs doing?</vt:lpstr>
      <vt:lpstr>Current development and what’s next</vt:lpstr>
    </vt:vector>
  </TitlesOfParts>
  <Company>NUS 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 ORG</dc:creator>
  <cp:lastModifiedBy>David Scott</cp:lastModifiedBy>
  <cp:revision>68</cp:revision>
  <cp:lastPrinted>2014-10-06T12:15:53Z</cp:lastPrinted>
  <dcterms:created xsi:type="dcterms:W3CDTF">2014-09-19T12:34:06Z</dcterms:created>
  <dcterms:modified xsi:type="dcterms:W3CDTF">2015-05-08T08:42:50Z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0x010100DB017B8B50F3B14692F9C229BA8D711C</vt:lpwstr>
  </property>
  <property fmtid="{D5CDD505-2E9C-101B-9397-08002B2CF9AE}" pid="3" name="IsMyDocuments">
    <vt:bool>true</vt:bool>
  </property>
</Properties>
</file>